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7" r:id="rId9"/>
    <p:sldId id="265" r:id="rId10"/>
    <p:sldId id="269" r:id="rId11"/>
    <p:sldId id="271" r:id="rId12"/>
    <p:sldId id="272"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1/18/2024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DC39-1546-7426-2D3A-2D82CB514A8E}"/>
              </a:ext>
            </a:extLst>
          </p:cNvPr>
          <p:cNvSpPr>
            <a:spLocks noGrp="1"/>
          </p:cNvSpPr>
          <p:nvPr>
            <p:ph type="ctrTitle"/>
          </p:nvPr>
        </p:nvSpPr>
        <p:spPr/>
        <p:txBody>
          <a:bodyPr/>
          <a:lstStyle/>
          <a:p>
            <a:r>
              <a:rPr lang="en-US" dirty="0"/>
              <a:t>SOCIAL MEDIA</a:t>
            </a:r>
            <a:br>
              <a:rPr lang="en-US" dirty="0"/>
            </a:br>
            <a:r>
              <a:rPr lang="en-US" sz="6600" dirty="0">
                <a:latin typeface="Arial Black" panose="020B0A04020102020204" pitchFamily="34" charset="0"/>
              </a:rPr>
              <a:t>MASTERCLASS</a:t>
            </a:r>
          </a:p>
        </p:txBody>
      </p:sp>
      <p:sp>
        <p:nvSpPr>
          <p:cNvPr id="4" name="TextBox 3">
            <a:extLst>
              <a:ext uri="{FF2B5EF4-FFF2-40B4-BE49-F238E27FC236}">
                <a16:creationId xmlns:a16="http://schemas.microsoft.com/office/drawing/2014/main" id="{C3C57E31-28DB-DA5F-13A3-A98AC7727613}"/>
              </a:ext>
            </a:extLst>
          </p:cNvPr>
          <p:cNvSpPr txBox="1"/>
          <p:nvPr/>
        </p:nvSpPr>
        <p:spPr>
          <a:xfrm>
            <a:off x="5231115" y="4306956"/>
            <a:ext cx="1729769" cy="523220"/>
          </a:xfrm>
          <a:prstGeom prst="rect">
            <a:avLst/>
          </a:prstGeom>
          <a:noFill/>
        </p:spPr>
        <p:txBody>
          <a:bodyPr wrap="none" rtlCol="0">
            <a:spAutoFit/>
          </a:bodyPr>
          <a:lstStyle/>
          <a:p>
            <a:r>
              <a:rPr lang="en-US" sz="2800" dirty="0"/>
              <a:t>Welcome</a:t>
            </a:r>
          </a:p>
        </p:txBody>
      </p:sp>
    </p:spTree>
    <p:extLst>
      <p:ext uri="{BB962C8B-B14F-4D97-AF65-F5344CB8AC3E}">
        <p14:creationId xmlns:p14="http://schemas.microsoft.com/office/powerpoint/2010/main" val="61429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6AEB4-2E1B-4954-1209-B63AB138BD79}"/>
              </a:ext>
            </a:extLst>
          </p:cNvPr>
          <p:cNvSpPr>
            <a:spLocks noGrp="1"/>
          </p:cNvSpPr>
          <p:nvPr>
            <p:ph type="title"/>
          </p:nvPr>
        </p:nvSpPr>
        <p:spPr/>
        <p:txBody>
          <a:bodyPr/>
          <a:lstStyle/>
          <a:p>
            <a:r>
              <a:rPr lang="en-US" dirty="0"/>
              <a:t>dimensions</a:t>
            </a:r>
          </a:p>
        </p:txBody>
      </p:sp>
      <p:sp>
        <p:nvSpPr>
          <p:cNvPr id="3" name="Content Placeholder 2">
            <a:extLst>
              <a:ext uri="{FF2B5EF4-FFF2-40B4-BE49-F238E27FC236}">
                <a16:creationId xmlns:a16="http://schemas.microsoft.com/office/drawing/2014/main" id="{C3A1DED6-0C5E-45A4-A049-C7BA1222C304}"/>
              </a:ext>
            </a:extLst>
          </p:cNvPr>
          <p:cNvSpPr txBox="1">
            <a:spLocks/>
          </p:cNvSpPr>
          <p:nvPr/>
        </p:nvSpPr>
        <p:spPr>
          <a:xfrm>
            <a:off x="913794" y="2096064"/>
            <a:ext cx="10655353" cy="429148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One of the most important things to do when sharing content on social media is to make sure that your content shows right to the end user. If you make your pictures too big, Facebook might crop your post, and your viewers will end up not seeing what was intended for them to see. You will notice this when we start create Facebook cover photos.</a:t>
            </a:r>
          </a:p>
        </p:txBody>
      </p:sp>
    </p:spTree>
    <p:extLst>
      <p:ext uri="{BB962C8B-B14F-4D97-AF65-F5344CB8AC3E}">
        <p14:creationId xmlns:p14="http://schemas.microsoft.com/office/powerpoint/2010/main" val="123661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E8CF-386F-4F3C-9EE1-E45720F171D3}"/>
              </a:ext>
            </a:extLst>
          </p:cNvPr>
          <p:cNvSpPr>
            <a:spLocks noGrp="1"/>
          </p:cNvSpPr>
          <p:nvPr>
            <p:ph type="title"/>
          </p:nvPr>
        </p:nvSpPr>
        <p:spPr/>
        <p:txBody>
          <a:bodyPr/>
          <a:lstStyle/>
          <a:p>
            <a:r>
              <a:rPr lang="en-ZW" dirty="0"/>
              <a:t>Dimensions for facebook cover photos </a:t>
            </a:r>
          </a:p>
        </p:txBody>
      </p:sp>
      <p:sp>
        <p:nvSpPr>
          <p:cNvPr id="6" name="Rectangle 5">
            <a:extLst>
              <a:ext uri="{FF2B5EF4-FFF2-40B4-BE49-F238E27FC236}">
                <a16:creationId xmlns:a16="http://schemas.microsoft.com/office/drawing/2014/main" id="{EAA61737-DBD1-45C9-9D77-379180DE7859}"/>
              </a:ext>
            </a:extLst>
          </p:cNvPr>
          <p:cNvSpPr/>
          <p:nvPr/>
        </p:nvSpPr>
        <p:spPr>
          <a:xfrm>
            <a:off x="0" y="1736032"/>
            <a:ext cx="12192000" cy="51219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W" sz="600" dirty="0"/>
          </a:p>
        </p:txBody>
      </p:sp>
      <p:pic>
        <p:nvPicPr>
          <p:cNvPr id="5" name="Picture 4">
            <a:extLst>
              <a:ext uri="{FF2B5EF4-FFF2-40B4-BE49-F238E27FC236}">
                <a16:creationId xmlns:a16="http://schemas.microsoft.com/office/drawing/2014/main" id="{894EC65C-07BD-42A1-9795-1738C0945378}"/>
              </a:ext>
            </a:extLst>
          </p:cNvPr>
          <p:cNvPicPr>
            <a:picLocks noChangeAspect="1"/>
          </p:cNvPicPr>
          <p:nvPr/>
        </p:nvPicPr>
        <p:blipFill>
          <a:blip r:embed="rId2"/>
          <a:stretch>
            <a:fillRect/>
          </a:stretch>
        </p:blipFill>
        <p:spPr>
          <a:xfrm>
            <a:off x="436945" y="437873"/>
            <a:ext cx="11307460" cy="6858000"/>
          </a:xfrm>
          <a:prstGeom prst="rect">
            <a:avLst/>
          </a:prstGeom>
        </p:spPr>
      </p:pic>
    </p:spTree>
    <p:extLst>
      <p:ext uri="{BB962C8B-B14F-4D97-AF65-F5344CB8AC3E}">
        <p14:creationId xmlns:p14="http://schemas.microsoft.com/office/powerpoint/2010/main" val="393001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E8CF-386F-4F3C-9EE1-E45720F171D3}"/>
              </a:ext>
            </a:extLst>
          </p:cNvPr>
          <p:cNvSpPr>
            <a:spLocks noGrp="1"/>
          </p:cNvSpPr>
          <p:nvPr>
            <p:ph type="title"/>
          </p:nvPr>
        </p:nvSpPr>
        <p:spPr/>
        <p:txBody>
          <a:bodyPr>
            <a:normAutofit fontScale="90000"/>
          </a:bodyPr>
          <a:lstStyle/>
          <a:p>
            <a:r>
              <a:rPr lang="en-ZW" dirty="0"/>
              <a:t>We will learn more about dimension in the future, giving focus on the following </a:t>
            </a:r>
          </a:p>
        </p:txBody>
      </p:sp>
      <p:sp>
        <p:nvSpPr>
          <p:cNvPr id="4" name="Content Placeholder 2">
            <a:extLst>
              <a:ext uri="{FF2B5EF4-FFF2-40B4-BE49-F238E27FC236}">
                <a16:creationId xmlns:a16="http://schemas.microsoft.com/office/drawing/2014/main" id="{325C64E2-77B7-4573-B044-F308651BF535}"/>
              </a:ext>
            </a:extLst>
          </p:cNvPr>
          <p:cNvSpPr txBox="1">
            <a:spLocks/>
          </p:cNvSpPr>
          <p:nvPr/>
        </p:nvSpPr>
        <p:spPr>
          <a:xfrm>
            <a:off x="913794" y="2096064"/>
            <a:ext cx="6237633" cy="59254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Facebook event photo dimensions</a:t>
            </a:r>
          </a:p>
        </p:txBody>
      </p:sp>
      <p:sp>
        <p:nvSpPr>
          <p:cNvPr id="5" name="Content Placeholder 2">
            <a:extLst>
              <a:ext uri="{FF2B5EF4-FFF2-40B4-BE49-F238E27FC236}">
                <a16:creationId xmlns:a16="http://schemas.microsoft.com/office/drawing/2014/main" id="{7652D6EA-15D6-4898-94BA-DF7AB1C49615}"/>
              </a:ext>
            </a:extLst>
          </p:cNvPr>
          <p:cNvSpPr txBox="1">
            <a:spLocks/>
          </p:cNvSpPr>
          <p:nvPr/>
        </p:nvSpPr>
        <p:spPr>
          <a:xfrm>
            <a:off x="913794" y="4014300"/>
            <a:ext cx="10655353" cy="59254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Facebook video reels dimensions</a:t>
            </a:r>
          </a:p>
        </p:txBody>
      </p:sp>
      <p:sp>
        <p:nvSpPr>
          <p:cNvPr id="6" name="Content Placeholder 2">
            <a:extLst>
              <a:ext uri="{FF2B5EF4-FFF2-40B4-BE49-F238E27FC236}">
                <a16:creationId xmlns:a16="http://schemas.microsoft.com/office/drawing/2014/main" id="{023F5B6F-0C1B-4E50-A97D-D7823146BF43}"/>
              </a:ext>
            </a:extLst>
          </p:cNvPr>
          <p:cNvSpPr txBox="1">
            <a:spLocks/>
          </p:cNvSpPr>
          <p:nvPr/>
        </p:nvSpPr>
        <p:spPr>
          <a:xfrm>
            <a:off x="913795" y="2688609"/>
            <a:ext cx="5182206" cy="59254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Facebook group photo dimensions</a:t>
            </a:r>
          </a:p>
        </p:txBody>
      </p:sp>
      <p:sp>
        <p:nvSpPr>
          <p:cNvPr id="7" name="Content Placeholder 2">
            <a:extLst>
              <a:ext uri="{FF2B5EF4-FFF2-40B4-BE49-F238E27FC236}">
                <a16:creationId xmlns:a16="http://schemas.microsoft.com/office/drawing/2014/main" id="{21916B5E-49C0-44A5-8ED4-FE9CED76A9B7}"/>
              </a:ext>
            </a:extLst>
          </p:cNvPr>
          <p:cNvSpPr txBox="1">
            <a:spLocks/>
          </p:cNvSpPr>
          <p:nvPr/>
        </p:nvSpPr>
        <p:spPr>
          <a:xfrm>
            <a:off x="913794" y="3421755"/>
            <a:ext cx="5295937" cy="59254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Facebook story photo dimensions</a:t>
            </a:r>
          </a:p>
        </p:txBody>
      </p:sp>
    </p:spTree>
    <p:extLst>
      <p:ext uri="{BB962C8B-B14F-4D97-AF65-F5344CB8AC3E}">
        <p14:creationId xmlns:p14="http://schemas.microsoft.com/office/powerpoint/2010/main" val="270767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4BE9-DD56-F9A9-4F49-974176535CBC}"/>
              </a:ext>
            </a:extLst>
          </p:cNvPr>
          <p:cNvSpPr>
            <a:spLocks noGrp="1"/>
          </p:cNvSpPr>
          <p:nvPr>
            <p:ph type="title"/>
          </p:nvPr>
        </p:nvSpPr>
        <p:spPr/>
        <p:txBody>
          <a:bodyPr/>
          <a:lstStyle/>
          <a:p>
            <a:r>
              <a:rPr lang="en-US" dirty="0"/>
              <a:t>Practical</a:t>
            </a:r>
          </a:p>
        </p:txBody>
      </p:sp>
      <p:sp>
        <p:nvSpPr>
          <p:cNvPr id="4" name="TextBox 3">
            <a:extLst>
              <a:ext uri="{FF2B5EF4-FFF2-40B4-BE49-F238E27FC236}">
                <a16:creationId xmlns:a16="http://schemas.microsoft.com/office/drawing/2014/main" id="{D02848FB-5DEA-45F8-B29A-DF01231870B0}"/>
              </a:ext>
            </a:extLst>
          </p:cNvPr>
          <p:cNvSpPr txBox="1"/>
          <p:nvPr/>
        </p:nvSpPr>
        <p:spPr>
          <a:xfrm>
            <a:off x="1059569" y="2041700"/>
            <a:ext cx="8219556" cy="830997"/>
          </a:xfrm>
          <a:prstGeom prst="rect">
            <a:avLst/>
          </a:prstGeom>
          <a:noFill/>
        </p:spPr>
        <p:txBody>
          <a:bodyPr wrap="square">
            <a:spAutoFit/>
          </a:bodyPr>
          <a:lstStyle/>
          <a:p>
            <a:pPr marL="342900" indent="-342900">
              <a:buFont typeface="Arial" panose="020B0604020202020204" pitchFamily="34" charset="0"/>
              <a:buChar char="•"/>
            </a:pPr>
            <a:r>
              <a:rPr lang="en-ZW" sz="2400" dirty="0">
                <a:latin typeface="Arial" panose="020B0604020202020204" pitchFamily="34" charset="0"/>
                <a:cs typeface="Arial" panose="020B0604020202020204" pitchFamily="34" charset="0"/>
              </a:rPr>
              <a:t>We will now move on to facebook and create our Facebook business pages</a:t>
            </a:r>
          </a:p>
        </p:txBody>
      </p:sp>
      <p:sp>
        <p:nvSpPr>
          <p:cNvPr id="5" name="TextBox 4">
            <a:extLst>
              <a:ext uri="{FF2B5EF4-FFF2-40B4-BE49-F238E27FC236}">
                <a16:creationId xmlns:a16="http://schemas.microsoft.com/office/drawing/2014/main" id="{ACAF086D-D5C8-48EA-9F59-557BEA7BD28C}"/>
              </a:ext>
            </a:extLst>
          </p:cNvPr>
          <p:cNvSpPr txBox="1"/>
          <p:nvPr/>
        </p:nvSpPr>
        <p:spPr>
          <a:xfrm>
            <a:off x="1059569" y="2978476"/>
            <a:ext cx="8219556" cy="830997"/>
          </a:xfrm>
          <a:prstGeom prst="rect">
            <a:avLst/>
          </a:prstGeom>
          <a:noFill/>
        </p:spPr>
        <p:txBody>
          <a:bodyPr wrap="square">
            <a:spAutoFit/>
          </a:bodyPr>
          <a:lstStyle/>
          <a:p>
            <a:pPr marL="342900" indent="-342900">
              <a:buFont typeface="Arial" panose="020B0604020202020204" pitchFamily="34" charset="0"/>
              <a:buChar char="•"/>
            </a:pPr>
            <a:r>
              <a:rPr lang="en-ZW" sz="2400" dirty="0">
                <a:latin typeface="Arial" panose="020B0604020202020204" pitchFamily="34" charset="0"/>
                <a:cs typeface="Arial" panose="020B0604020202020204" pitchFamily="34" charset="0"/>
              </a:rPr>
              <a:t>So take out your laptops, or your phones if you do not have a computer</a:t>
            </a:r>
          </a:p>
        </p:txBody>
      </p:sp>
      <p:sp>
        <p:nvSpPr>
          <p:cNvPr id="6" name="TextBox 5">
            <a:extLst>
              <a:ext uri="{FF2B5EF4-FFF2-40B4-BE49-F238E27FC236}">
                <a16:creationId xmlns:a16="http://schemas.microsoft.com/office/drawing/2014/main" id="{2F62AB5B-7ACF-496C-B91C-DB20A06F71AF}"/>
              </a:ext>
            </a:extLst>
          </p:cNvPr>
          <p:cNvSpPr txBox="1"/>
          <p:nvPr/>
        </p:nvSpPr>
        <p:spPr>
          <a:xfrm>
            <a:off x="1059569" y="3915252"/>
            <a:ext cx="8219556" cy="1200329"/>
          </a:xfrm>
          <a:prstGeom prst="rect">
            <a:avLst/>
          </a:prstGeom>
          <a:noFill/>
        </p:spPr>
        <p:txBody>
          <a:bodyPr wrap="square">
            <a:spAutoFit/>
          </a:bodyPr>
          <a:lstStyle/>
          <a:p>
            <a:pPr marL="342900" indent="-342900">
              <a:buFont typeface="Arial" panose="020B0604020202020204" pitchFamily="34" charset="0"/>
              <a:buChar char="•"/>
            </a:pPr>
            <a:r>
              <a:rPr lang="en-ZW" sz="2400" dirty="0">
                <a:latin typeface="Arial" panose="020B0604020202020204" pitchFamily="34" charset="0"/>
                <a:cs typeface="Arial" panose="020B0604020202020204" pitchFamily="34" charset="0"/>
              </a:rPr>
              <a:t>Connect to the following WIFI Network</a:t>
            </a:r>
          </a:p>
          <a:p>
            <a:pPr marL="800100" lvl="1" indent="-342900">
              <a:buFont typeface="Arial" panose="020B0604020202020204" pitchFamily="34" charset="0"/>
              <a:buChar char="•"/>
            </a:pPr>
            <a:r>
              <a:rPr lang="en-ZW" sz="2400" dirty="0">
                <a:latin typeface="Arial" panose="020B0604020202020204" pitchFamily="34" charset="0"/>
                <a:cs typeface="Arial" panose="020B0604020202020204" pitchFamily="34" charset="0"/>
              </a:rPr>
              <a:t>Name: Example</a:t>
            </a:r>
          </a:p>
          <a:p>
            <a:pPr marL="800100" lvl="1" indent="-342900">
              <a:buFont typeface="Arial" panose="020B0604020202020204" pitchFamily="34" charset="0"/>
              <a:buChar char="•"/>
            </a:pPr>
            <a:r>
              <a:rPr lang="en-ZW" sz="2400" dirty="0">
                <a:latin typeface="Arial" panose="020B0604020202020204" pitchFamily="34" charset="0"/>
                <a:cs typeface="Arial" panose="020B0604020202020204" pitchFamily="34" charset="0"/>
              </a:rPr>
              <a:t>Password: Example</a:t>
            </a:r>
          </a:p>
        </p:txBody>
      </p:sp>
    </p:spTree>
    <p:extLst>
      <p:ext uri="{BB962C8B-B14F-4D97-AF65-F5344CB8AC3E}">
        <p14:creationId xmlns:p14="http://schemas.microsoft.com/office/powerpoint/2010/main" val="247951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142E-9E03-478D-F90C-B747782390A6}"/>
              </a:ext>
            </a:extLst>
          </p:cNvPr>
          <p:cNvSpPr>
            <a:spLocks noGrp="1"/>
          </p:cNvSpPr>
          <p:nvPr>
            <p:ph type="title"/>
          </p:nvPr>
        </p:nvSpPr>
        <p:spPr>
          <a:xfrm>
            <a:off x="919119" y="2765839"/>
            <a:ext cx="10353761" cy="1326321"/>
          </a:xfrm>
        </p:spPr>
        <p:txBody>
          <a:bodyPr/>
          <a:lstStyle/>
          <a:p>
            <a:r>
              <a:rPr lang="en-US" dirty="0"/>
              <a:t>WHY SOCIAL MEDIA ?</a:t>
            </a:r>
          </a:p>
        </p:txBody>
      </p:sp>
    </p:spTree>
    <p:extLst>
      <p:ext uri="{BB962C8B-B14F-4D97-AF65-F5344CB8AC3E}">
        <p14:creationId xmlns:p14="http://schemas.microsoft.com/office/powerpoint/2010/main" val="181631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DC46-F008-0417-A09C-50425CC7F661}"/>
              </a:ext>
            </a:extLst>
          </p:cNvPr>
          <p:cNvSpPr>
            <a:spLocks noGrp="1"/>
          </p:cNvSpPr>
          <p:nvPr>
            <p:ph type="title"/>
          </p:nvPr>
        </p:nvSpPr>
        <p:spPr/>
        <p:txBody>
          <a:bodyPr/>
          <a:lstStyle/>
          <a:p>
            <a:r>
              <a:rPr lang="en-US" dirty="0"/>
              <a:t>Some of the reasons</a:t>
            </a:r>
          </a:p>
        </p:txBody>
      </p:sp>
      <p:sp>
        <p:nvSpPr>
          <p:cNvPr id="3" name="Content Placeholder 2">
            <a:extLst>
              <a:ext uri="{FF2B5EF4-FFF2-40B4-BE49-F238E27FC236}">
                <a16:creationId xmlns:a16="http://schemas.microsoft.com/office/drawing/2014/main" id="{BB5E3853-C981-74C9-3C14-B5CD5E0E9F3C}"/>
              </a:ext>
            </a:extLst>
          </p:cNvPr>
          <p:cNvSpPr>
            <a:spLocks noGrp="1"/>
          </p:cNvSpPr>
          <p:nvPr>
            <p:ph idx="1"/>
          </p:nvPr>
        </p:nvSpPr>
        <p:spPr>
          <a:xfrm>
            <a:off x="913795" y="2096064"/>
            <a:ext cx="10353762" cy="551602"/>
          </a:xfrm>
        </p:spPr>
        <p:txBody>
          <a:bodyPr>
            <a:noAutofit/>
          </a:bodyPr>
          <a:lstStyle/>
          <a:p>
            <a:r>
              <a:rPr lang="en-US" sz="2400" dirty="0">
                <a:latin typeface="Arial" panose="020B0604020202020204" pitchFamily="34" charset="0"/>
                <a:cs typeface="Arial" panose="020B0604020202020204" pitchFamily="34" charset="0"/>
              </a:rPr>
              <a:t>You get to meet and connect with new people</a:t>
            </a:r>
          </a:p>
        </p:txBody>
      </p:sp>
      <p:sp>
        <p:nvSpPr>
          <p:cNvPr id="5" name="Content Placeholder 2">
            <a:extLst>
              <a:ext uri="{FF2B5EF4-FFF2-40B4-BE49-F238E27FC236}">
                <a16:creationId xmlns:a16="http://schemas.microsoft.com/office/drawing/2014/main" id="{4038F6E4-834B-4AA6-B321-DDE7B2B3D3B5}"/>
              </a:ext>
            </a:extLst>
          </p:cNvPr>
          <p:cNvSpPr txBox="1">
            <a:spLocks/>
          </p:cNvSpPr>
          <p:nvPr/>
        </p:nvSpPr>
        <p:spPr>
          <a:xfrm>
            <a:off x="968386" y="5562148"/>
            <a:ext cx="10353762" cy="6862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I don’t have to put in much effort</a:t>
            </a:r>
          </a:p>
        </p:txBody>
      </p:sp>
      <p:sp>
        <p:nvSpPr>
          <p:cNvPr id="6" name="Content Placeholder 2">
            <a:extLst>
              <a:ext uri="{FF2B5EF4-FFF2-40B4-BE49-F238E27FC236}">
                <a16:creationId xmlns:a16="http://schemas.microsoft.com/office/drawing/2014/main" id="{35B25316-1F17-4179-B6A3-DE5E4FCF28CF}"/>
              </a:ext>
            </a:extLst>
          </p:cNvPr>
          <p:cNvSpPr txBox="1">
            <a:spLocks/>
          </p:cNvSpPr>
          <p:nvPr/>
        </p:nvSpPr>
        <p:spPr>
          <a:xfrm>
            <a:off x="913794" y="2647666"/>
            <a:ext cx="10353762" cy="5516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There are a lot of people on social media, that means lots of possibilities</a:t>
            </a:r>
          </a:p>
        </p:txBody>
      </p:sp>
      <p:sp>
        <p:nvSpPr>
          <p:cNvPr id="7" name="Content Placeholder 2">
            <a:extLst>
              <a:ext uri="{FF2B5EF4-FFF2-40B4-BE49-F238E27FC236}">
                <a16:creationId xmlns:a16="http://schemas.microsoft.com/office/drawing/2014/main" id="{29F21358-BA78-4359-A1BC-1568B0D954D7}"/>
              </a:ext>
            </a:extLst>
          </p:cNvPr>
          <p:cNvSpPr txBox="1">
            <a:spLocks/>
          </p:cNvSpPr>
          <p:nvPr/>
        </p:nvSpPr>
        <p:spPr>
          <a:xfrm>
            <a:off x="913794" y="3181071"/>
            <a:ext cx="10353762" cy="5516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You only have to say your message once, and it goes to many people</a:t>
            </a:r>
          </a:p>
        </p:txBody>
      </p:sp>
      <p:sp>
        <p:nvSpPr>
          <p:cNvPr id="8" name="Content Placeholder 2">
            <a:extLst>
              <a:ext uri="{FF2B5EF4-FFF2-40B4-BE49-F238E27FC236}">
                <a16:creationId xmlns:a16="http://schemas.microsoft.com/office/drawing/2014/main" id="{553D16BA-3DB6-40D8-AF22-1C49FA3A1F2E}"/>
              </a:ext>
            </a:extLst>
          </p:cNvPr>
          <p:cNvSpPr txBox="1">
            <a:spLocks/>
          </p:cNvSpPr>
          <p:nvPr/>
        </p:nvSpPr>
        <p:spPr>
          <a:xfrm>
            <a:off x="941090" y="3675574"/>
            <a:ext cx="10353762" cy="6178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You meet people who are already prepared to do business</a:t>
            </a:r>
          </a:p>
        </p:txBody>
      </p:sp>
      <p:sp>
        <p:nvSpPr>
          <p:cNvPr id="9" name="Content Placeholder 2">
            <a:extLst>
              <a:ext uri="{FF2B5EF4-FFF2-40B4-BE49-F238E27FC236}">
                <a16:creationId xmlns:a16="http://schemas.microsoft.com/office/drawing/2014/main" id="{A1BE7A47-EAF7-4590-B487-E22508D6C55D}"/>
              </a:ext>
            </a:extLst>
          </p:cNvPr>
          <p:cNvSpPr txBox="1">
            <a:spLocks/>
          </p:cNvSpPr>
          <p:nvPr/>
        </p:nvSpPr>
        <p:spPr>
          <a:xfrm>
            <a:off x="968386" y="4343416"/>
            <a:ext cx="10353762" cy="6232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You get to do your business online, it saves money.</a:t>
            </a:r>
          </a:p>
        </p:txBody>
      </p:sp>
      <p:sp>
        <p:nvSpPr>
          <p:cNvPr id="10" name="Content Placeholder 2">
            <a:extLst>
              <a:ext uri="{FF2B5EF4-FFF2-40B4-BE49-F238E27FC236}">
                <a16:creationId xmlns:a16="http://schemas.microsoft.com/office/drawing/2014/main" id="{AAFA9809-D575-4F25-B2BA-403BB565A707}"/>
              </a:ext>
            </a:extLst>
          </p:cNvPr>
          <p:cNvSpPr txBox="1">
            <a:spLocks/>
          </p:cNvSpPr>
          <p:nvPr/>
        </p:nvSpPr>
        <p:spPr>
          <a:xfrm>
            <a:off x="968386" y="4938921"/>
            <a:ext cx="10353762" cy="6232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There is an opportunity to grow my business.</a:t>
            </a:r>
          </a:p>
        </p:txBody>
      </p:sp>
    </p:spTree>
    <p:extLst>
      <p:ext uri="{BB962C8B-B14F-4D97-AF65-F5344CB8AC3E}">
        <p14:creationId xmlns:p14="http://schemas.microsoft.com/office/powerpoint/2010/main" val="94089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F9FF-2A9E-696D-51FA-C8CC25DED6FA}"/>
              </a:ext>
            </a:extLst>
          </p:cNvPr>
          <p:cNvSpPr>
            <a:spLocks noGrp="1"/>
          </p:cNvSpPr>
          <p:nvPr>
            <p:ph type="title"/>
          </p:nvPr>
        </p:nvSpPr>
        <p:spPr/>
        <p:txBody>
          <a:bodyPr/>
          <a:lstStyle/>
          <a:p>
            <a:r>
              <a:rPr lang="en-US" dirty="0" err="1"/>
              <a:t>FAcebook</a:t>
            </a:r>
            <a:endParaRPr lang="en-US" dirty="0"/>
          </a:p>
        </p:txBody>
      </p:sp>
      <p:sp>
        <p:nvSpPr>
          <p:cNvPr id="4" name="Title 1">
            <a:extLst>
              <a:ext uri="{FF2B5EF4-FFF2-40B4-BE49-F238E27FC236}">
                <a16:creationId xmlns:a16="http://schemas.microsoft.com/office/drawing/2014/main" id="{9FE7F20F-FACE-40FF-B580-B1A2385427A9}"/>
              </a:ext>
            </a:extLst>
          </p:cNvPr>
          <p:cNvSpPr txBox="1">
            <a:spLocks/>
          </p:cNvSpPr>
          <p:nvPr/>
        </p:nvSpPr>
        <p:spPr>
          <a:xfrm>
            <a:off x="913795" y="1814446"/>
            <a:ext cx="10920396" cy="84151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2400" dirty="0">
                <a:effectLst/>
                <a:latin typeface="Arial" panose="020B0604020202020204" pitchFamily="34" charset="0"/>
                <a:cs typeface="Arial" panose="020B0604020202020204" pitchFamily="34" charset="0"/>
              </a:rPr>
              <a:t>Current known statistics – specific in zimbabwe</a:t>
            </a:r>
          </a:p>
        </p:txBody>
      </p:sp>
      <p:sp>
        <p:nvSpPr>
          <p:cNvPr id="5" name="Title 1">
            <a:extLst>
              <a:ext uri="{FF2B5EF4-FFF2-40B4-BE49-F238E27FC236}">
                <a16:creationId xmlns:a16="http://schemas.microsoft.com/office/drawing/2014/main" id="{4FCE6A8B-7040-4698-820E-9AEC4BCE7723}"/>
              </a:ext>
            </a:extLst>
          </p:cNvPr>
          <p:cNvSpPr txBox="1">
            <a:spLocks/>
          </p:cNvSpPr>
          <p:nvPr/>
        </p:nvSpPr>
        <p:spPr>
          <a:xfrm>
            <a:off x="913795" y="2655958"/>
            <a:ext cx="10562588" cy="116066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lnSpc>
                <a:spcPct val="150000"/>
              </a:lnSpc>
            </a:pPr>
            <a:r>
              <a:rPr lang="en-US" sz="2400" b="0" cap="none" dirty="0">
                <a:effectLst/>
                <a:latin typeface="Arial" panose="020B0604020202020204" pitchFamily="34" charset="0"/>
                <a:cs typeface="Arial" panose="020B0604020202020204" pitchFamily="34" charset="0"/>
              </a:rPr>
              <a:t>Facebook recorded 1, 799, 800 active Facebook users in Zimbabwe. This report is from February 2023</a:t>
            </a:r>
          </a:p>
        </p:txBody>
      </p:sp>
      <p:sp>
        <p:nvSpPr>
          <p:cNvPr id="6" name="Title 1">
            <a:extLst>
              <a:ext uri="{FF2B5EF4-FFF2-40B4-BE49-F238E27FC236}">
                <a16:creationId xmlns:a16="http://schemas.microsoft.com/office/drawing/2014/main" id="{C3632858-18FA-42C2-94E1-6CD0BA473EF2}"/>
              </a:ext>
            </a:extLst>
          </p:cNvPr>
          <p:cNvSpPr txBox="1">
            <a:spLocks/>
          </p:cNvSpPr>
          <p:nvPr/>
        </p:nvSpPr>
        <p:spPr>
          <a:xfrm>
            <a:off x="913795" y="3595759"/>
            <a:ext cx="10920396" cy="116066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lnSpc>
                <a:spcPct val="200000"/>
              </a:lnSpc>
            </a:pPr>
            <a:r>
              <a:rPr lang="en-US" sz="2400" b="0" cap="none" dirty="0">
                <a:effectLst/>
                <a:latin typeface="Arial" panose="020B0604020202020204" pitchFamily="34" charset="0"/>
                <a:cs typeface="Arial" panose="020B0604020202020204" pitchFamily="34" charset="0"/>
              </a:rPr>
              <a:t>This number adds up to 9.4% of the entire Facebook community</a:t>
            </a:r>
          </a:p>
        </p:txBody>
      </p:sp>
      <p:sp>
        <p:nvSpPr>
          <p:cNvPr id="7" name="Title 1">
            <a:extLst>
              <a:ext uri="{FF2B5EF4-FFF2-40B4-BE49-F238E27FC236}">
                <a16:creationId xmlns:a16="http://schemas.microsoft.com/office/drawing/2014/main" id="{CC9FF944-5E1B-403F-A17F-90DFE5B7387E}"/>
              </a:ext>
            </a:extLst>
          </p:cNvPr>
          <p:cNvSpPr txBox="1">
            <a:spLocks/>
          </p:cNvSpPr>
          <p:nvPr/>
        </p:nvSpPr>
        <p:spPr>
          <a:xfrm>
            <a:off x="913795" y="4536663"/>
            <a:ext cx="11039666" cy="19055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lnSpc>
                <a:spcPct val="200000"/>
              </a:lnSpc>
            </a:pPr>
            <a:r>
              <a:rPr lang="en-US" sz="2000" b="0" cap="none" dirty="0">
                <a:effectLst/>
                <a:latin typeface="Arial" panose="020B0604020202020204" pitchFamily="34" charset="0"/>
                <a:cs typeface="Arial" panose="020B0604020202020204" pitchFamily="34" charset="0"/>
              </a:rPr>
              <a:t>THIS RESEARCH HAS BEEN DONE TO SHOW THAT THERE ARE A LOT OF ZIMBABWEANS ON FACEBOOK AND IT’S A PROFITABLE IDEA TO TARGET ON REACHING TO THIS RICH MARKET</a:t>
            </a:r>
          </a:p>
        </p:txBody>
      </p:sp>
      <p:sp>
        <p:nvSpPr>
          <p:cNvPr id="3" name="Oval 2">
            <a:extLst>
              <a:ext uri="{FF2B5EF4-FFF2-40B4-BE49-F238E27FC236}">
                <a16:creationId xmlns:a16="http://schemas.microsoft.com/office/drawing/2014/main" id="{0B59A42A-6A43-491F-8B37-2EC7FFF991FB}"/>
              </a:ext>
            </a:extLst>
          </p:cNvPr>
          <p:cNvSpPr/>
          <p:nvPr/>
        </p:nvSpPr>
        <p:spPr>
          <a:xfrm>
            <a:off x="530087" y="3143527"/>
            <a:ext cx="185530" cy="1855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9" name="Oval 8">
            <a:extLst>
              <a:ext uri="{FF2B5EF4-FFF2-40B4-BE49-F238E27FC236}">
                <a16:creationId xmlns:a16="http://schemas.microsoft.com/office/drawing/2014/main" id="{8915229C-5206-48D0-BE7E-455B841ECEE0}"/>
              </a:ext>
            </a:extLst>
          </p:cNvPr>
          <p:cNvSpPr/>
          <p:nvPr/>
        </p:nvSpPr>
        <p:spPr>
          <a:xfrm>
            <a:off x="530087" y="4218611"/>
            <a:ext cx="185530" cy="1855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10" name="Oval 9">
            <a:extLst>
              <a:ext uri="{FF2B5EF4-FFF2-40B4-BE49-F238E27FC236}">
                <a16:creationId xmlns:a16="http://schemas.microsoft.com/office/drawing/2014/main" id="{D0E57D5D-B8E0-47B0-ACC3-B71F9848291A}"/>
              </a:ext>
            </a:extLst>
          </p:cNvPr>
          <p:cNvSpPr/>
          <p:nvPr/>
        </p:nvSpPr>
        <p:spPr>
          <a:xfrm>
            <a:off x="530087" y="4907724"/>
            <a:ext cx="185530" cy="1855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W"/>
          </a:p>
        </p:txBody>
      </p:sp>
    </p:spTree>
    <p:extLst>
      <p:ext uri="{BB962C8B-B14F-4D97-AF65-F5344CB8AC3E}">
        <p14:creationId xmlns:p14="http://schemas.microsoft.com/office/powerpoint/2010/main" val="6839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6F7A-9829-70F9-D006-8354690989A1}"/>
              </a:ext>
            </a:extLst>
          </p:cNvPr>
          <p:cNvSpPr>
            <a:spLocks noGrp="1"/>
          </p:cNvSpPr>
          <p:nvPr>
            <p:ph type="title"/>
          </p:nvPr>
        </p:nvSpPr>
        <p:spPr/>
        <p:txBody>
          <a:bodyPr/>
          <a:lstStyle/>
          <a:p>
            <a:r>
              <a:rPr lang="en-US" dirty="0"/>
              <a:t>Areas to focus on</a:t>
            </a:r>
          </a:p>
        </p:txBody>
      </p:sp>
      <p:sp>
        <p:nvSpPr>
          <p:cNvPr id="3" name="Content Placeholder 2">
            <a:extLst>
              <a:ext uri="{FF2B5EF4-FFF2-40B4-BE49-F238E27FC236}">
                <a16:creationId xmlns:a16="http://schemas.microsoft.com/office/drawing/2014/main" id="{24278C15-A09A-F8A9-6F9F-C38F2E88EFF8}"/>
              </a:ext>
            </a:extLst>
          </p:cNvPr>
          <p:cNvSpPr>
            <a:spLocks noGrp="1"/>
          </p:cNvSpPr>
          <p:nvPr>
            <p:ph idx="1"/>
          </p:nvPr>
        </p:nvSpPr>
        <p:spPr>
          <a:xfrm>
            <a:off x="913795" y="2096064"/>
            <a:ext cx="3808330" cy="537954"/>
          </a:xfrm>
        </p:spPr>
        <p:txBody>
          <a:bodyPr/>
          <a:lstStyle/>
          <a:p>
            <a:r>
              <a:rPr lang="en-US" dirty="0"/>
              <a:t>Reels</a:t>
            </a:r>
          </a:p>
        </p:txBody>
      </p:sp>
      <p:pic>
        <p:nvPicPr>
          <p:cNvPr id="5" name="Picture 4">
            <a:extLst>
              <a:ext uri="{FF2B5EF4-FFF2-40B4-BE49-F238E27FC236}">
                <a16:creationId xmlns:a16="http://schemas.microsoft.com/office/drawing/2014/main" id="{1A577B2E-9DAB-470A-BE59-4872AE346A0A}"/>
              </a:ext>
            </a:extLst>
          </p:cNvPr>
          <p:cNvPicPr>
            <a:picLocks noChangeAspect="1"/>
          </p:cNvPicPr>
          <p:nvPr/>
        </p:nvPicPr>
        <p:blipFill>
          <a:blip r:embed="rId2"/>
          <a:stretch>
            <a:fillRect/>
          </a:stretch>
        </p:blipFill>
        <p:spPr>
          <a:xfrm rot="1117849">
            <a:off x="8972243" y="2392668"/>
            <a:ext cx="2877851" cy="1618455"/>
          </a:xfrm>
          <a:prstGeom prst="rect">
            <a:avLst/>
          </a:prstGeom>
        </p:spPr>
      </p:pic>
      <p:pic>
        <p:nvPicPr>
          <p:cNvPr id="7" name="Picture 6">
            <a:extLst>
              <a:ext uri="{FF2B5EF4-FFF2-40B4-BE49-F238E27FC236}">
                <a16:creationId xmlns:a16="http://schemas.microsoft.com/office/drawing/2014/main" id="{8AFE1151-6D78-484A-8F33-03FD47A580F4}"/>
              </a:ext>
            </a:extLst>
          </p:cNvPr>
          <p:cNvPicPr>
            <a:picLocks noChangeAspect="1"/>
          </p:cNvPicPr>
          <p:nvPr/>
        </p:nvPicPr>
        <p:blipFill>
          <a:blip r:embed="rId3"/>
          <a:stretch>
            <a:fillRect/>
          </a:stretch>
        </p:blipFill>
        <p:spPr>
          <a:xfrm rot="1175263">
            <a:off x="8814575" y="4790341"/>
            <a:ext cx="2885552" cy="1623123"/>
          </a:xfrm>
          <a:prstGeom prst="rect">
            <a:avLst/>
          </a:prstGeom>
        </p:spPr>
      </p:pic>
      <p:pic>
        <p:nvPicPr>
          <p:cNvPr id="9" name="Picture 8">
            <a:extLst>
              <a:ext uri="{FF2B5EF4-FFF2-40B4-BE49-F238E27FC236}">
                <a16:creationId xmlns:a16="http://schemas.microsoft.com/office/drawing/2014/main" id="{EFA07550-66B4-46F0-AAB0-1281E7DE1760}"/>
              </a:ext>
            </a:extLst>
          </p:cNvPr>
          <p:cNvPicPr>
            <a:picLocks noChangeAspect="1"/>
          </p:cNvPicPr>
          <p:nvPr/>
        </p:nvPicPr>
        <p:blipFill>
          <a:blip r:embed="rId4"/>
          <a:stretch>
            <a:fillRect/>
          </a:stretch>
        </p:blipFill>
        <p:spPr>
          <a:xfrm>
            <a:off x="5314122" y="2127216"/>
            <a:ext cx="3090908" cy="1949008"/>
          </a:xfrm>
          <a:prstGeom prst="rect">
            <a:avLst/>
          </a:prstGeom>
        </p:spPr>
      </p:pic>
      <p:pic>
        <p:nvPicPr>
          <p:cNvPr id="11" name="Picture 10">
            <a:extLst>
              <a:ext uri="{FF2B5EF4-FFF2-40B4-BE49-F238E27FC236}">
                <a16:creationId xmlns:a16="http://schemas.microsoft.com/office/drawing/2014/main" id="{E4D71590-D4BF-4FE0-B8AF-4EB2BB7D2346}"/>
              </a:ext>
            </a:extLst>
          </p:cNvPr>
          <p:cNvPicPr>
            <a:picLocks noChangeAspect="1"/>
          </p:cNvPicPr>
          <p:nvPr/>
        </p:nvPicPr>
        <p:blipFill>
          <a:blip r:embed="rId5"/>
          <a:stretch>
            <a:fillRect/>
          </a:stretch>
        </p:blipFill>
        <p:spPr>
          <a:xfrm>
            <a:off x="4450219" y="4659215"/>
            <a:ext cx="3691017" cy="2077271"/>
          </a:xfrm>
          <a:prstGeom prst="rect">
            <a:avLst/>
          </a:prstGeom>
        </p:spPr>
      </p:pic>
      <p:sp>
        <p:nvSpPr>
          <p:cNvPr id="8" name="Content Placeholder 2">
            <a:extLst>
              <a:ext uri="{FF2B5EF4-FFF2-40B4-BE49-F238E27FC236}">
                <a16:creationId xmlns:a16="http://schemas.microsoft.com/office/drawing/2014/main" id="{0B7F12EC-674B-4BD3-8B94-5369B1DED52C}"/>
              </a:ext>
            </a:extLst>
          </p:cNvPr>
          <p:cNvSpPr txBox="1">
            <a:spLocks/>
          </p:cNvSpPr>
          <p:nvPr/>
        </p:nvSpPr>
        <p:spPr>
          <a:xfrm>
            <a:off x="923510" y="3754334"/>
            <a:ext cx="1660664" cy="67407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Events</a:t>
            </a:r>
          </a:p>
        </p:txBody>
      </p:sp>
      <p:sp>
        <p:nvSpPr>
          <p:cNvPr id="10" name="Content Placeholder 2">
            <a:extLst>
              <a:ext uri="{FF2B5EF4-FFF2-40B4-BE49-F238E27FC236}">
                <a16:creationId xmlns:a16="http://schemas.microsoft.com/office/drawing/2014/main" id="{B749D020-D487-4984-B15B-960F0A879632}"/>
              </a:ext>
            </a:extLst>
          </p:cNvPr>
          <p:cNvSpPr txBox="1">
            <a:spLocks/>
          </p:cNvSpPr>
          <p:nvPr/>
        </p:nvSpPr>
        <p:spPr>
          <a:xfrm>
            <a:off x="923510" y="2714089"/>
            <a:ext cx="3244089" cy="53795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Stories</a:t>
            </a:r>
          </a:p>
        </p:txBody>
      </p:sp>
      <p:sp>
        <p:nvSpPr>
          <p:cNvPr id="12" name="Content Placeholder 2">
            <a:extLst>
              <a:ext uri="{FF2B5EF4-FFF2-40B4-BE49-F238E27FC236}">
                <a16:creationId xmlns:a16="http://schemas.microsoft.com/office/drawing/2014/main" id="{546BDD37-206A-4CEB-8A31-6CE42035A0D8}"/>
              </a:ext>
            </a:extLst>
          </p:cNvPr>
          <p:cNvSpPr txBox="1">
            <a:spLocks/>
          </p:cNvSpPr>
          <p:nvPr/>
        </p:nvSpPr>
        <p:spPr>
          <a:xfrm>
            <a:off x="923510" y="3252043"/>
            <a:ext cx="1410257" cy="53795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Posts</a:t>
            </a:r>
          </a:p>
        </p:txBody>
      </p:sp>
    </p:spTree>
    <p:extLst>
      <p:ext uri="{BB962C8B-B14F-4D97-AF65-F5344CB8AC3E}">
        <p14:creationId xmlns:p14="http://schemas.microsoft.com/office/powerpoint/2010/main" val="19642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1000" fill="hold"/>
                                        <p:tgtEl>
                                          <p:spTgt spid="11"/>
                                        </p:tgtEl>
                                        <p:attrNameLst>
                                          <p:attrName>ppt_w</p:attrName>
                                        </p:attrNameLst>
                                      </p:cBhvr>
                                      <p:tavLst>
                                        <p:tav tm="0">
                                          <p:val>
                                            <p:fltVal val="0"/>
                                          </p:val>
                                        </p:tav>
                                        <p:tav tm="100000">
                                          <p:val>
                                            <p:strVal val="#ppt_w"/>
                                          </p:val>
                                        </p:tav>
                                      </p:tavLst>
                                    </p:anim>
                                    <p:anim calcmode="lin" valueType="num">
                                      <p:cBhvr>
                                        <p:cTn id="53" dur="1000" fill="hold"/>
                                        <p:tgtEl>
                                          <p:spTgt spid="11"/>
                                        </p:tgtEl>
                                        <p:attrNameLst>
                                          <p:attrName>ppt_h</p:attrName>
                                        </p:attrNameLst>
                                      </p:cBhvr>
                                      <p:tavLst>
                                        <p:tav tm="0">
                                          <p:val>
                                            <p:fltVal val="0"/>
                                          </p:val>
                                        </p:tav>
                                        <p:tav tm="100000">
                                          <p:val>
                                            <p:strVal val="#ppt_h"/>
                                          </p:val>
                                        </p:tav>
                                      </p:tavLst>
                                    </p:anim>
                                    <p:anim calcmode="lin" valueType="num">
                                      <p:cBhvr>
                                        <p:cTn id="54" dur="1000" fill="hold"/>
                                        <p:tgtEl>
                                          <p:spTgt spid="11"/>
                                        </p:tgtEl>
                                        <p:attrNameLst>
                                          <p:attrName>style.rotation</p:attrName>
                                        </p:attrNameLst>
                                      </p:cBhvr>
                                      <p:tavLst>
                                        <p:tav tm="0">
                                          <p:val>
                                            <p:fltVal val="90"/>
                                          </p:val>
                                        </p:tav>
                                        <p:tav tm="100000">
                                          <p:val>
                                            <p:fltVal val="0"/>
                                          </p:val>
                                        </p:tav>
                                      </p:tavLst>
                                    </p:anim>
                                    <p:animEffect transition="in" filter="fade">
                                      <p:cBhvr>
                                        <p:cTn id="5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F244-FF65-75B4-6096-F1F98BFC016B}"/>
              </a:ext>
            </a:extLst>
          </p:cNvPr>
          <p:cNvSpPr>
            <a:spLocks noGrp="1"/>
          </p:cNvSpPr>
          <p:nvPr>
            <p:ph type="title"/>
          </p:nvPr>
        </p:nvSpPr>
        <p:spPr/>
        <p:txBody>
          <a:bodyPr/>
          <a:lstStyle/>
          <a:p>
            <a:r>
              <a:rPr lang="en-US" dirty="0"/>
              <a:t>Reels</a:t>
            </a:r>
          </a:p>
        </p:txBody>
      </p:sp>
      <p:sp>
        <p:nvSpPr>
          <p:cNvPr id="3" name="Content Placeholder 2">
            <a:extLst>
              <a:ext uri="{FF2B5EF4-FFF2-40B4-BE49-F238E27FC236}">
                <a16:creationId xmlns:a16="http://schemas.microsoft.com/office/drawing/2014/main" id="{0CCDB8C7-A80A-88D1-F512-C1D96575976D}"/>
              </a:ext>
            </a:extLst>
          </p:cNvPr>
          <p:cNvSpPr>
            <a:spLocks noGrp="1"/>
          </p:cNvSpPr>
          <p:nvPr>
            <p:ph idx="1"/>
          </p:nvPr>
        </p:nvSpPr>
        <p:spPr>
          <a:xfrm>
            <a:off x="913795" y="2096064"/>
            <a:ext cx="10353762" cy="619840"/>
          </a:xfrm>
        </p:spPr>
        <p:txBody>
          <a:bodyPr>
            <a:normAutofit/>
          </a:bodyPr>
          <a:lstStyle/>
          <a:p>
            <a:r>
              <a:rPr lang="en-US" sz="2400" dirty="0">
                <a:latin typeface="Arial" panose="020B0604020202020204" pitchFamily="34" charset="0"/>
                <a:cs typeface="Arial" panose="020B0604020202020204" pitchFamily="34" charset="0"/>
              </a:rPr>
              <a:t>Short, precise and informative video</a:t>
            </a:r>
          </a:p>
        </p:txBody>
      </p:sp>
      <p:sp>
        <p:nvSpPr>
          <p:cNvPr id="4" name="Content Placeholder 2">
            <a:extLst>
              <a:ext uri="{FF2B5EF4-FFF2-40B4-BE49-F238E27FC236}">
                <a16:creationId xmlns:a16="http://schemas.microsoft.com/office/drawing/2014/main" id="{D6E1FF73-6168-4773-AEFF-96C513D39F10}"/>
              </a:ext>
            </a:extLst>
          </p:cNvPr>
          <p:cNvSpPr txBox="1">
            <a:spLocks/>
          </p:cNvSpPr>
          <p:nvPr/>
        </p:nvSpPr>
        <p:spPr>
          <a:xfrm>
            <a:off x="924443" y="5465109"/>
            <a:ext cx="10353762" cy="7832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This is were you make people fall in love with your products or services </a:t>
            </a:r>
          </a:p>
        </p:txBody>
      </p:sp>
      <p:sp>
        <p:nvSpPr>
          <p:cNvPr id="5" name="Content Placeholder 2">
            <a:extLst>
              <a:ext uri="{FF2B5EF4-FFF2-40B4-BE49-F238E27FC236}">
                <a16:creationId xmlns:a16="http://schemas.microsoft.com/office/drawing/2014/main" id="{9E8B2832-D4CD-4081-94AC-F928254BBF19}"/>
              </a:ext>
            </a:extLst>
          </p:cNvPr>
          <p:cNvSpPr txBox="1">
            <a:spLocks/>
          </p:cNvSpPr>
          <p:nvPr/>
        </p:nvSpPr>
        <p:spPr>
          <a:xfrm>
            <a:off x="924443" y="2876047"/>
            <a:ext cx="10353762" cy="9726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Designed to grab viewers attention and make them focus more on your brand</a:t>
            </a:r>
          </a:p>
        </p:txBody>
      </p:sp>
      <p:sp>
        <p:nvSpPr>
          <p:cNvPr id="6" name="Content Placeholder 2">
            <a:extLst>
              <a:ext uri="{FF2B5EF4-FFF2-40B4-BE49-F238E27FC236}">
                <a16:creationId xmlns:a16="http://schemas.microsoft.com/office/drawing/2014/main" id="{50CFF9AF-8644-46D6-BBE5-CD9E9D646BBB}"/>
              </a:ext>
            </a:extLst>
          </p:cNvPr>
          <p:cNvSpPr txBox="1">
            <a:spLocks/>
          </p:cNvSpPr>
          <p:nvPr/>
        </p:nvSpPr>
        <p:spPr>
          <a:xfrm>
            <a:off x="913794" y="3848669"/>
            <a:ext cx="10353762" cy="6438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They have a maximum limit of 90 seconds / 1 minute 30 seconds</a:t>
            </a:r>
          </a:p>
        </p:txBody>
      </p:sp>
      <p:sp>
        <p:nvSpPr>
          <p:cNvPr id="7" name="Content Placeholder 2">
            <a:extLst>
              <a:ext uri="{FF2B5EF4-FFF2-40B4-BE49-F238E27FC236}">
                <a16:creationId xmlns:a16="http://schemas.microsoft.com/office/drawing/2014/main" id="{4F25F39D-F40A-4518-8F4C-A0D78620C9B6}"/>
              </a:ext>
            </a:extLst>
          </p:cNvPr>
          <p:cNvSpPr txBox="1">
            <a:spLocks/>
          </p:cNvSpPr>
          <p:nvPr/>
        </p:nvSpPr>
        <p:spPr>
          <a:xfrm>
            <a:off x="924443" y="4492487"/>
            <a:ext cx="10353762" cy="11327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The best way to use reels is to tell a short but interesting story about your brand or some product you will be advertising.</a:t>
            </a:r>
          </a:p>
        </p:txBody>
      </p:sp>
    </p:spTree>
    <p:extLst>
      <p:ext uri="{BB962C8B-B14F-4D97-AF65-F5344CB8AC3E}">
        <p14:creationId xmlns:p14="http://schemas.microsoft.com/office/powerpoint/2010/main" val="376451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4BF0-2491-0D15-61C0-31156285132E}"/>
              </a:ext>
            </a:extLst>
          </p:cNvPr>
          <p:cNvSpPr>
            <a:spLocks noGrp="1"/>
          </p:cNvSpPr>
          <p:nvPr>
            <p:ph type="title"/>
          </p:nvPr>
        </p:nvSpPr>
        <p:spPr/>
        <p:txBody>
          <a:bodyPr/>
          <a:lstStyle/>
          <a:p>
            <a:r>
              <a:rPr lang="en-US" dirty="0"/>
              <a:t>stories</a:t>
            </a:r>
          </a:p>
        </p:txBody>
      </p:sp>
      <p:sp>
        <p:nvSpPr>
          <p:cNvPr id="3" name="Content Placeholder 2">
            <a:extLst>
              <a:ext uri="{FF2B5EF4-FFF2-40B4-BE49-F238E27FC236}">
                <a16:creationId xmlns:a16="http://schemas.microsoft.com/office/drawing/2014/main" id="{6329D7B4-4278-40D8-91B2-E1059C3668F6}"/>
              </a:ext>
            </a:extLst>
          </p:cNvPr>
          <p:cNvSpPr txBox="1">
            <a:spLocks/>
          </p:cNvSpPr>
          <p:nvPr/>
        </p:nvSpPr>
        <p:spPr>
          <a:xfrm>
            <a:off x="913795" y="2096065"/>
            <a:ext cx="10353762" cy="51461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Stories only have the disadvantage of disappearing after 24hrs</a:t>
            </a:r>
          </a:p>
        </p:txBody>
      </p:sp>
      <p:sp>
        <p:nvSpPr>
          <p:cNvPr id="6" name="Content Placeholder 2">
            <a:extLst>
              <a:ext uri="{FF2B5EF4-FFF2-40B4-BE49-F238E27FC236}">
                <a16:creationId xmlns:a16="http://schemas.microsoft.com/office/drawing/2014/main" id="{006C6428-3F11-40C4-B162-DF62C0ED502A}"/>
              </a:ext>
            </a:extLst>
          </p:cNvPr>
          <p:cNvSpPr txBox="1">
            <a:spLocks/>
          </p:cNvSpPr>
          <p:nvPr/>
        </p:nvSpPr>
        <p:spPr>
          <a:xfrm>
            <a:off x="913794" y="6039612"/>
            <a:ext cx="10353762" cy="51461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Don’t bore your viewers with a lot of information here</a:t>
            </a:r>
          </a:p>
        </p:txBody>
      </p:sp>
      <p:sp>
        <p:nvSpPr>
          <p:cNvPr id="7" name="Content Placeholder 2">
            <a:extLst>
              <a:ext uri="{FF2B5EF4-FFF2-40B4-BE49-F238E27FC236}">
                <a16:creationId xmlns:a16="http://schemas.microsoft.com/office/drawing/2014/main" id="{AF77118C-8546-4EE9-992C-0D956CA18B0E}"/>
              </a:ext>
            </a:extLst>
          </p:cNvPr>
          <p:cNvSpPr txBox="1">
            <a:spLocks/>
          </p:cNvSpPr>
          <p:nvPr/>
        </p:nvSpPr>
        <p:spPr>
          <a:xfrm>
            <a:off x="913794" y="2770824"/>
            <a:ext cx="10353762" cy="51461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They are similar to WhatsApp statuses</a:t>
            </a:r>
          </a:p>
        </p:txBody>
      </p:sp>
      <p:sp>
        <p:nvSpPr>
          <p:cNvPr id="8" name="Content Placeholder 2">
            <a:extLst>
              <a:ext uri="{FF2B5EF4-FFF2-40B4-BE49-F238E27FC236}">
                <a16:creationId xmlns:a16="http://schemas.microsoft.com/office/drawing/2014/main" id="{9C579002-AD2A-42EC-ABAF-074123A5F645}"/>
              </a:ext>
            </a:extLst>
          </p:cNvPr>
          <p:cNvSpPr txBox="1">
            <a:spLocks/>
          </p:cNvSpPr>
          <p:nvPr/>
        </p:nvSpPr>
        <p:spPr>
          <a:xfrm>
            <a:off x="913794" y="3445583"/>
            <a:ext cx="10353762" cy="101723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For this reason, stories are meant  to portray a singular message that is short and precise.</a:t>
            </a:r>
          </a:p>
        </p:txBody>
      </p:sp>
      <p:sp>
        <p:nvSpPr>
          <p:cNvPr id="9" name="Content Placeholder 2">
            <a:extLst>
              <a:ext uri="{FF2B5EF4-FFF2-40B4-BE49-F238E27FC236}">
                <a16:creationId xmlns:a16="http://schemas.microsoft.com/office/drawing/2014/main" id="{A0CDFF5C-CCA4-47F3-A64E-A8A56819BE21}"/>
              </a:ext>
            </a:extLst>
          </p:cNvPr>
          <p:cNvSpPr txBox="1">
            <a:spLocks/>
          </p:cNvSpPr>
          <p:nvPr/>
        </p:nvSpPr>
        <p:spPr>
          <a:xfrm>
            <a:off x="913794" y="4462819"/>
            <a:ext cx="10353762" cy="55955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Talk about the current promotions that you are running</a:t>
            </a:r>
          </a:p>
        </p:txBody>
      </p:sp>
      <p:sp>
        <p:nvSpPr>
          <p:cNvPr id="10" name="Content Placeholder 2">
            <a:extLst>
              <a:ext uri="{FF2B5EF4-FFF2-40B4-BE49-F238E27FC236}">
                <a16:creationId xmlns:a16="http://schemas.microsoft.com/office/drawing/2014/main" id="{E92AE5AA-EDB5-4380-A490-24C2493A7475}"/>
              </a:ext>
            </a:extLst>
          </p:cNvPr>
          <p:cNvSpPr txBox="1">
            <a:spLocks/>
          </p:cNvSpPr>
          <p:nvPr/>
        </p:nvSpPr>
        <p:spPr>
          <a:xfrm>
            <a:off x="913794" y="5118153"/>
            <a:ext cx="10353762" cy="92145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400" dirty="0">
                <a:latin typeface="Arial" panose="020B0604020202020204" pitchFamily="34" charset="0"/>
                <a:cs typeface="Arial" panose="020B0604020202020204" pitchFamily="34" charset="0"/>
              </a:rPr>
              <a:t>Talk about your best products or services that instantly catches people’s attention</a:t>
            </a:r>
          </a:p>
        </p:txBody>
      </p:sp>
    </p:spTree>
    <p:extLst>
      <p:ext uri="{BB962C8B-B14F-4D97-AF65-F5344CB8AC3E}">
        <p14:creationId xmlns:p14="http://schemas.microsoft.com/office/powerpoint/2010/main" val="1315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842A-3D49-7A6F-B163-B3E13106333C}"/>
              </a:ext>
            </a:extLst>
          </p:cNvPr>
          <p:cNvSpPr>
            <a:spLocks noGrp="1"/>
          </p:cNvSpPr>
          <p:nvPr>
            <p:ph type="title"/>
          </p:nvPr>
        </p:nvSpPr>
        <p:spPr/>
        <p:txBody>
          <a:bodyPr/>
          <a:lstStyle/>
          <a:p>
            <a:r>
              <a:rPr lang="en-US" dirty="0"/>
              <a:t>posts</a:t>
            </a:r>
          </a:p>
        </p:txBody>
      </p:sp>
      <p:sp>
        <p:nvSpPr>
          <p:cNvPr id="3" name="Content Placeholder 2">
            <a:extLst>
              <a:ext uri="{FF2B5EF4-FFF2-40B4-BE49-F238E27FC236}">
                <a16:creationId xmlns:a16="http://schemas.microsoft.com/office/drawing/2014/main" id="{D86775EC-D419-4901-B31E-E8054DACA959}"/>
              </a:ext>
            </a:extLst>
          </p:cNvPr>
          <p:cNvSpPr txBox="1">
            <a:spLocks/>
          </p:cNvSpPr>
          <p:nvPr/>
        </p:nvSpPr>
        <p:spPr>
          <a:xfrm>
            <a:off x="913795" y="2096064"/>
            <a:ext cx="10353762" cy="49701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latin typeface="Arial" panose="020B0604020202020204" pitchFamily="34" charset="0"/>
                <a:cs typeface="Arial" panose="020B0604020202020204" pitchFamily="34" charset="0"/>
              </a:rPr>
              <a:t>Posts on the other hand, they stay for as long as your Facebook page is active.</a:t>
            </a:r>
          </a:p>
        </p:txBody>
      </p:sp>
      <p:sp>
        <p:nvSpPr>
          <p:cNvPr id="5" name="Content Placeholder 2">
            <a:extLst>
              <a:ext uri="{FF2B5EF4-FFF2-40B4-BE49-F238E27FC236}">
                <a16:creationId xmlns:a16="http://schemas.microsoft.com/office/drawing/2014/main" id="{E0DE4E21-1B3C-4F2F-901B-369E3DC8194D}"/>
              </a:ext>
            </a:extLst>
          </p:cNvPr>
          <p:cNvSpPr txBox="1">
            <a:spLocks/>
          </p:cNvSpPr>
          <p:nvPr/>
        </p:nvSpPr>
        <p:spPr>
          <a:xfrm>
            <a:off x="913794" y="5694030"/>
            <a:ext cx="10353762" cy="54837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lvl="1"/>
            <a:r>
              <a:rPr lang="en-US" sz="2000" dirty="0">
                <a:latin typeface="Arial" panose="020B0604020202020204" pitchFamily="34" charset="0"/>
                <a:cs typeface="Arial" panose="020B0604020202020204" pitchFamily="34" charset="0"/>
              </a:rPr>
              <a:t>Etc.</a:t>
            </a:r>
          </a:p>
        </p:txBody>
      </p:sp>
      <p:sp>
        <p:nvSpPr>
          <p:cNvPr id="6" name="Content Placeholder 2">
            <a:extLst>
              <a:ext uri="{FF2B5EF4-FFF2-40B4-BE49-F238E27FC236}">
                <a16:creationId xmlns:a16="http://schemas.microsoft.com/office/drawing/2014/main" id="{8F07877A-933A-4C2E-AE00-47910BF4B49B}"/>
              </a:ext>
            </a:extLst>
          </p:cNvPr>
          <p:cNvSpPr txBox="1">
            <a:spLocks/>
          </p:cNvSpPr>
          <p:nvPr/>
        </p:nvSpPr>
        <p:spPr>
          <a:xfrm>
            <a:off x="924443" y="2593076"/>
            <a:ext cx="10353762" cy="49701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latin typeface="Arial" panose="020B0604020202020204" pitchFamily="34" charset="0"/>
                <a:cs typeface="Arial" panose="020B0604020202020204" pitchFamily="34" charset="0"/>
              </a:rPr>
              <a:t>They don’t go anywhere, so do not post content that has damaging effect on your brand.</a:t>
            </a:r>
          </a:p>
        </p:txBody>
      </p:sp>
      <p:sp>
        <p:nvSpPr>
          <p:cNvPr id="7" name="Content Placeholder 2">
            <a:extLst>
              <a:ext uri="{FF2B5EF4-FFF2-40B4-BE49-F238E27FC236}">
                <a16:creationId xmlns:a16="http://schemas.microsoft.com/office/drawing/2014/main" id="{2149C989-230E-4BF9-BE84-C5EFB383214D}"/>
              </a:ext>
            </a:extLst>
          </p:cNvPr>
          <p:cNvSpPr txBox="1">
            <a:spLocks/>
          </p:cNvSpPr>
          <p:nvPr/>
        </p:nvSpPr>
        <p:spPr>
          <a:xfrm>
            <a:off x="924443" y="3090088"/>
            <a:ext cx="10353762" cy="49701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latin typeface="Arial" panose="020B0604020202020204" pitchFamily="34" charset="0"/>
                <a:cs typeface="Arial" panose="020B0604020202020204" pitchFamily="34" charset="0"/>
              </a:rPr>
              <a:t>You should always be consistent on posting because of the following reasons:</a:t>
            </a:r>
          </a:p>
        </p:txBody>
      </p:sp>
      <p:sp>
        <p:nvSpPr>
          <p:cNvPr id="8" name="Content Placeholder 2">
            <a:extLst>
              <a:ext uri="{FF2B5EF4-FFF2-40B4-BE49-F238E27FC236}">
                <a16:creationId xmlns:a16="http://schemas.microsoft.com/office/drawing/2014/main" id="{D06BEAA7-C912-4939-BA42-CCCAF51C3B1C}"/>
              </a:ext>
            </a:extLst>
          </p:cNvPr>
          <p:cNvSpPr txBox="1">
            <a:spLocks/>
          </p:cNvSpPr>
          <p:nvPr/>
        </p:nvSpPr>
        <p:spPr>
          <a:xfrm>
            <a:off x="913794" y="3587101"/>
            <a:ext cx="10353762" cy="87571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lvl="1"/>
            <a:r>
              <a:rPr lang="en-US" sz="2000" dirty="0">
                <a:latin typeface="Arial" panose="020B0604020202020204" pitchFamily="34" charset="0"/>
                <a:cs typeface="Arial" panose="020B0604020202020204" pitchFamily="34" charset="0"/>
              </a:rPr>
              <a:t>When people visit your page, they want to know if the page is legit, because most of the other pages on Facebook are used by scammers.</a:t>
            </a:r>
          </a:p>
        </p:txBody>
      </p:sp>
      <p:sp>
        <p:nvSpPr>
          <p:cNvPr id="9" name="Content Placeholder 2">
            <a:extLst>
              <a:ext uri="{FF2B5EF4-FFF2-40B4-BE49-F238E27FC236}">
                <a16:creationId xmlns:a16="http://schemas.microsoft.com/office/drawing/2014/main" id="{C8C6B2B2-1E72-49CC-96C8-1B038771288B}"/>
              </a:ext>
            </a:extLst>
          </p:cNvPr>
          <p:cNvSpPr txBox="1">
            <a:spLocks/>
          </p:cNvSpPr>
          <p:nvPr/>
        </p:nvSpPr>
        <p:spPr>
          <a:xfrm>
            <a:off x="924443" y="4377846"/>
            <a:ext cx="10353762" cy="87571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lvl="1"/>
            <a:r>
              <a:rPr lang="en-US" sz="2000" dirty="0">
                <a:latin typeface="Arial" panose="020B0604020202020204" pitchFamily="34" charset="0"/>
                <a:cs typeface="Arial" panose="020B0604020202020204" pitchFamily="34" charset="0"/>
              </a:rPr>
              <a:t>When people visit your page, they go through your content in attempt to know more about your business.</a:t>
            </a:r>
          </a:p>
        </p:txBody>
      </p:sp>
      <p:sp>
        <p:nvSpPr>
          <p:cNvPr id="10" name="Content Placeholder 2">
            <a:extLst>
              <a:ext uri="{FF2B5EF4-FFF2-40B4-BE49-F238E27FC236}">
                <a16:creationId xmlns:a16="http://schemas.microsoft.com/office/drawing/2014/main" id="{66E32D77-3EBA-4C75-839D-C75B1163B63C}"/>
              </a:ext>
            </a:extLst>
          </p:cNvPr>
          <p:cNvSpPr txBox="1">
            <a:spLocks/>
          </p:cNvSpPr>
          <p:nvPr/>
        </p:nvSpPr>
        <p:spPr>
          <a:xfrm>
            <a:off x="924443" y="5238280"/>
            <a:ext cx="10353762" cy="54837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lvl="1"/>
            <a:r>
              <a:rPr lang="en-US" sz="2000" dirty="0">
                <a:latin typeface="Arial" panose="020B0604020202020204" pitchFamily="34" charset="0"/>
                <a:cs typeface="Arial" panose="020B0604020202020204" pitchFamily="34" charset="0"/>
              </a:rPr>
              <a:t>People will go through your page looking for helpful information</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650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390E-C7E0-4D1B-B87F-6B5BCB0AEEE3}"/>
              </a:ext>
            </a:extLst>
          </p:cNvPr>
          <p:cNvSpPr>
            <a:spLocks noGrp="1"/>
          </p:cNvSpPr>
          <p:nvPr>
            <p:ph type="title"/>
          </p:nvPr>
        </p:nvSpPr>
        <p:spPr/>
        <p:txBody>
          <a:bodyPr/>
          <a:lstStyle/>
          <a:p>
            <a:r>
              <a:rPr lang="en-US" dirty="0"/>
              <a:t>Deeper topics TO BE EXPLORED IN OTHER PRESENTATIONS</a:t>
            </a:r>
          </a:p>
        </p:txBody>
      </p:sp>
      <p:sp>
        <p:nvSpPr>
          <p:cNvPr id="3" name="Content Placeholder 2">
            <a:extLst>
              <a:ext uri="{FF2B5EF4-FFF2-40B4-BE49-F238E27FC236}">
                <a16:creationId xmlns:a16="http://schemas.microsoft.com/office/drawing/2014/main" id="{2611A80E-A644-4EE4-8885-DE130068F612}"/>
              </a:ext>
            </a:extLst>
          </p:cNvPr>
          <p:cNvSpPr txBox="1">
            <a:spLocks/>
          </p:cNvSpPr>
          <p:nvPr/>
        </p:nvSpPr>
        <p:spPr>
          <a:xfrm>
            <a:off x="913795" y="2096064"/>
            <a:ext cx="5433996" cy="56762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latin typeface="Arial" panose="020B0604020202020204" pitchFamily="34" charset="0"/>
                <a:cs typeface="Arial" panose="020B0604020202020204" pitchFamily="34" charset="0"/>
              </a:rPr>
              <a:t>Events on Facebook</a:t>
            </a:r>
          </a:p>
          <a:p>
            <a:pPr marL="0" indent="0">
              <a:buNone/>
            </a:pPr>
            <a:endParaRPr lang="en-US" sz="2800"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219CC7EB-8D6D-40FD-A205-792DFD8BC953}"/>
              </a:ext>
            </a:extLst>
          </p:cNvPr>
          <p:cNvSpPr txBox="1">
            <a:spLocks/>
          </p:cNvSpPr>
          <p:nvPr/>
        </p:nvSpPr>
        <p:spPr>
          <a:xfrm>
            <a:off x="927047" y="2743199"/>
            <a:ext cx="6446485" cy="76531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latin typeface="Arial" panose="020B0604020202020204" pitchFamily="34" charset="0"/>
                <a:cs typeface="Arial" panose="020B0604020202020204" pitchFamily="34" charset="0"/>
              </a:rPr>
              <a:t>Live videos on Facebook</a:t>
            </a:r>
          </a:p>
          <a:p>
            <a:endParaRPr lang="en-US" sz="2800" dirty="0">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7102A261-7BCF-495E-88FC-41E0A06FF6C3}"/>
              </a:ext>
            </a:extLst>
          </p:cNvPr>
          <p:cNvSpPr txBox="1">
            <a:spLocks/>
          </p:cNvSpPr>
          <p:nvPr/>
        </p:nvSpPr>
        <p:spPr>
          <a:xfrm>
            <a:off x="927048" y="3455494"/>
            <a:ext cx="5433998" cy="56762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latin typeface="Arial" panose="020B0604020202020204" pitchFamily="34" charset="0"/>
                <a:cs typeface="Arial" panose="020B0604020202020204" pitchFamily="34" charset="0"/>
              </a:rPr>
              <a:t>Types of content</a:t>
            </a:r>
          </a:p>
          <a:p>
            <a:pPr marL="0" indent="0">
              <a:buNone/>
            </a:pPr>
            <a:endParaRPr lang="en-US" sz="28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297485E4-C4B1-45F5-A500-FDFEE0C23F8A}"/>
              </a:ext>
            </a:extLst>
          </p:cNvPr>
          <p:cNvSpPr txBox="1">
            <a:spLocks/>
          </p:cNvSpPr>
          <p:nvPr/>
        </p:nvSpPr>
        <p:spPr>
          <a:xfrm>
            <a:off x="927047" y="4244566"/>
            <a:ext cx="5434000" cy="56652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latin typeface="Arial" panose="020B0604020202020204" pitchFamily="34" charset="0"/>
                <a:cs typeface="Arial" panose="020B0604020202020204" pitchFamily="34" charset="0"/>
              </a:rPr>
              <a:t>Color psychology</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78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1306</TotalTime>
  <Words>584</Words>
  <Application>Microsoft Office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Black</vt:lpstr>
      <vt:lpstr>Bookman Old Style</vt:lpstr>
      <vt:lpstr>Rockwell</vt:lpstr>
      <vt:lpstr>Damask</vt:lpstr>
      <vt:lpstr>SOCIAL MEDIA MASTERCLASS</vt:lpstr>
      <vt:lpstr>WHY SOCIAL MEDIA ?</vt:lpstr>
      <vt:lpstr>Some of the reasons</vt:lpstr>
      <vt:lpstr>FAcebook</vt:lpstr>
      <vt:lpstr>Areas to focus on</vt:lpstr>
      <vt:lpstr>Reels</vt:lpstr>
      <vt:lpstr>stories</vt:lpstr>
      <vt:lpstr>posts</vt:lpstr>
      <vt:lpstr>Deeper topics TO BE EXPLORED IN OTHER PRESENTATIONS</vt:lpstr>
      <vt:lpstr>dimensions</vt:lpstr>
      <vt:lpstr>Dimensions for facebook cover photos </vt:lpstr>
      <vt:lpstr>We will learn more about dimension in the future, giving focus on the following </vt:lpstr>
      <vt:lpstr>Practical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MASTERCLASS</dc:title>
  <dc:creator>Richard Mutambisi</dc:creator>
  <cp:lastModifiedBy>Richard Mutambisi</cp:lastModifiedBy>
  <cp:revision>10</cp:revision>
  <dcterms:created xsi:type="dcterms:W3CDTF">2024-01-15T21:23:29Z</dcterms:created>
  <dcterms:modified xsi:type="dcterms:W3CDTF">2024-01-18T15:10:09Z</dcterms:modified>
</cp:coreProperties>
</file>